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9" r:id="rId3"/>
    <p:sldId id="451" r:id="rId4"/>
    <p:sldId id="443" r:id="rId5"/>
    <p:sldId id="444" r:id="rId6"/>
    <p:sldId id="448" r:id="rId7"/>
    <p:sldId id="449" r:id="rId8"/>
    <p:sldId id="445" r:id="rId9"/>
    <p:sldId id="452" r:id="rId10"/>
    <p:sldId id="450" r:id="rId11"/>
    <p:sldId id="446" r:id="rId12"/>
    <p:sldId id="453" r:id="rId13"/>
    <p:sldId id="318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FF"/>
    <a:srgbClr val="4BC8F2"/>
    <a:srgbClr val="3A0CA3"/>
    <a:srgbClr val="489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542" autoAdjust="0"/>
  </p:normalViewPr>
  <p:slideViewPr>
    <p:cSldViewPr>
      <p:cViewPr varScale="1">
        <p:scale>
          <a:sx n="108" d="100"/>
          <a:sy n="108" d="100"/>
        </p:scale>
        <p:origin x="9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5426C-A634-4772-ABDB-77D01BD3CDC2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D113-7093-4139-BDC9-F2A07FBAC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16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0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0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7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0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9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3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0D113-7093-4139-BDC9-F2A07FBAC0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5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 / Заголовок 2 строки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11730-69BF-440F-A877-7D497FB03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931924" y="855798"/>
            <a:ext cx="6400528" cy="1241290"/>
          </a:xfr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Заголовок титула</a:t>
            </a:r>
            <a:br>
              <a:rPr lang="en-US" dirty="0"/>
            </a:br>
            <a:r>
              <a:rPr lang="ru-RU" dirty="0"/>
              <a:t>на 2 строки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 / Заголовок 3 строки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86151-59D9-466C-BE5B-C3A9D6A0B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940550" y="855798"/>
            <a:ext cx="6555805" cy="1952716"/>
          </a:xfrm>
        </p:spPr>
        <p:txBody>
          <a:bodyPr anchor="t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титула</a:t>
            </a:r>
            <a:br>
              <a:rPr lang="en-US" dirty="0"/>
            </a:br>
            <a:r>
              <a:rPr lang="ru-RU" dirty="0"/>
              <a:t>на 3 строки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о текста / Заголовок 1 строк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99083" y="981075"/>
            <a:ext cx="5801742" cy="62343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1 строка</a:t>
            </a:r>
            <a:endParaRPr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24963" y="1706657"/>
            <a:ext cx="5775862" cy="3235232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</a:rPr>
              <a:t>Введите текст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о текста / Заголовок 2 строки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99085" y="981075"/>
            <a:ext cx="5801740" cy="1080638"/>
          </a:xfrm>
        </p:spPr>
        <p:txBody>
          <a:bodyPr/>
          <a:lstStyle>
            <a:lvl1pPr>
              <a:lnSpc>
                <a:spcPts val="3500"/>
              </a:lnSpc>
              <a:spcBef>
                <a:spcPts val="0"/>
              </a:spcBef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2 строки</a:t>
            </a:r>
            <a:endParaRPr dirty="0"/>
          </a:p>
          <a:p>
            <a:pPr lvl="0">
              <a:defRPr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24963" y="2316438"/>
            <a:ext cx="5775861" cy="3235230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2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</a:rPr>
              <a:t>Введите текст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и подблоки (2 строки) / Заголовок 1 строк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99083" y="981075"/>
            <a:ext cx="5689600" cy="62343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1 строка</a:t>
            </a:r>
            <a:endParaRPr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24963" y="1706657"/>
            <a:ext cx="6691782" cy="172234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</a:rPr>
              <a:t>Мало текста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824965" y="3636634"/>
            <a:ext cx="2643188" cy="504043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 2 строки</a:t>
            </a:r>
            <a:endParaRPr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16334" y="4068549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dirty="0"/>
              <a:t>Введите текст</a:t>
            </a:r>
            <a:endParaRPr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99438" y="3636634"/>
            <a:ext cx="2643188" cy="504043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 2 строки</a:t>
            </a:r>
            <a:endParaRPr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390807" y="4068549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dirty="0"/>
              <a:t>Введите текст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24965" y="4926286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 1 строка</a:t>
            </a:r>
            <a:endParaRPr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16334" y="5185676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dirty="0"/>
              <a:t>Введите текст</a:t>
            </a:r>
            <a:endParaRPr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99438" y="4926286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Заголовок 1 строка</a:t>
            </a:r>
            <a:endParaRPr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390807" y="5185676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екст и подблоки / Заголовок 1 строк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99083" y="981073"/>
            <a:ext cx="5689600" cy="914227"/>
          </a:xfrm>
        </p:spPr>
        <p:txBody>
          <a:bodyPr/>
          <a:lstStyle>
            <a:lvl1pPr>
              <a:spcBef>
                <a:spcPts val="0"/>
              </a:spcBef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dirty="0"/>
              <a:t>2 строки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824965" y="3452505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1 строка</a:t>
            </a:r>
            <a:endParaRPr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16334" y="3711895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99438" y="3452505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1 строка</a:t>
            </a:r>
            <a:endParaRPr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390807" y="3711895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Raleway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24965" y="4612755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1 строка</a:t>
            </a:r>
            <a:endParaRPr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16334" y="4872145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99438" y="4612755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1 строка</a:t>
            </a:r>
            <a:endParaRPr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390807" y="4872145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25500" y="2191758"/>
            <a:ext cx="6691245" cy="1101725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Много текста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ного текст и подблоки (2 строки) / Заголовок 1 строк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99083" y="981073"/>
            <a:ext cx="5689600" cy="914227"/>
          </a:xfrm>
        </p:spPr>
        <p:txBody>
          <a:bodyPr/>
          <a:lstStyle>
            <a:lvl1pPr>
              <a:spcBef>
                <a:spcPts val="0"/>
              </a:spcBef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2 строки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824965" y="3452505"/>
            <a:ext cx="2643188" cy="515646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2 строки</a:t>
            </a:r>
            <a:endParaRPr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816334" y="3893047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99438" y="3452505"/>
            <a:ext cx="2643188" cy="515646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2 строки</a:t>
            </a:r>
            <a:endParaRPr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390807" y="3893047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24965" y="4793907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1 строка</a:t>
            </a:r>
            <a:endParaRPr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16334" y="5053297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99438" y="4793907"/>
            <a:ext cx="2643188" cy="310421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1 строка</a:t>
            </a:r>
            <a:endParaRPr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390807" y="5053297"/>
            <a:ext cx="3125938" cy="744985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/>
              <a:t>Введите текст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25500" y="2191758"/>
            <a:ext cx="6691245" cy="1101725"/>
          </a:xfrm>
        </p:spPr>
        <p:txBody>
          <a:bodyPr>
            <a:normAutofit/>
          </a:bodyPr>
          <a:lstStyle>
            <a:lvl1pPr>
              <a:lnSpc>
                <a:spcPts val="1800"/>
              </a:lnSpc>
              <a:spcBef>
                <a:spcPts val="0"/>
              </a:spcBef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/>
              <a:t>Введите текст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88545" y="862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Пример заголовка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88545" y="23181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>
        <a:lnSpc>
          <a:spcPts val="5400"/>
        </a:lnSpc>
        <a:spcBef>
          <a:spcPts val="0"/>
        </a:spcBef>
        <a:buNone/>
        <a:defRPr sz="5800">
          <a:solidFill>
            <a:schemeClr val="tx1"/>
          </a:solidFill>
          <a:latin typeface="Raleway ExtraBold"/>
          <a:ea typeface="+mj-ea"/>
          <a:cs typeface="+mj-cs"/>
        </a:defRPr>
      </a:lvl1pPr>
    </p:titleStyle>
    <p:bodyStyle>
      <a:lvl1pPr marL="0" indent="0" algn="l" defTabSz="914400">
        <a:lnSpc>
          <a:spcPts val="3500"/>
        </a:lnSpc>
        <a:spcBef>
          <a:spcPts val="1000"/>
        </a:spcBef>
        <a:buFont typeface="Arial"/>
        <a:buNone/>
        <a:defRPr sz="3500">
          <a:solidFill>
            <a:schemeClr val="tx1"/>
          </a:solidFill>
          <a:latin typeface="Raleway ExtraBold"/>
          <a:ea typeface="+mn-ea"/>
          <a:cs typeface="+mn-cs"/>
        </a:defRPr>
      </a:lvl1pPr>
      <a:lvl2pPr marL="457200" indent="0" algn="l" defTabSz="914400">
        <a:lnSpc>
          <a:spcPts val="2500"/>
        </a:lnSpc>
        <a:spcBef>
          <a:spcPts val="500"/>
        </a:spcBef>
        <a:buFont typeface="Arial"/>
        <a:buNone/>
        <a:defRPr sz="1600">
          <a:solidFill>
            <a:schemeClr val="tx1"/>
          </a:solidFill>
          <a:latin typeface="Raleway"/>
          <a:ea typeface="+mn-ea"/>
          <a:cs typeface="+mn-cs"/>
        </a:defRPr>
      </a:lvl2pPr>
      <a:lvl3pPr marL="914400" indent="0" algn="l" defTabSz="914400">
        <a:lnSpc>
          <a:spcPts val="1800"/>
        </a:lnSpc>
        <a:spcBef>
          <a:spcPts val="500"/>
        </a:spcBef>
        <a:buFont typeface="Arial"/>
        <a:buNone/>
        <a:defRPr sz="13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>
        <a:lnSpc>
          <a:spcPts val="1800"/>
        </a:lnSpc>
        <a:spcBef>
          <a:spcPts val="500"/>
        </a:spcBef>
        <a:buFont typeface="Arial"/>
        <a:buNone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52.ru/regional-nyy-etap-vserossiysk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ourist@vega52.ru" TargetMode="External"/><Relationship Id="rId2" Type="http://schemas.openxmlformats.org/officeDocument/2006/relationships/hyperlink" Target="mailto:schoolmuseumno@bk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дежда,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8BEFDA7-4757-D785-0E0A-694F2E6B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82" y="822248"/>
            <a:ext cx="8265218" cy="5501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632DD-B2CA-4ADE-9DCC-C9A15F23A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56792"/>
            <a:ext cx="2952328" cy="6345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43E92A-7D83-4FE0-BD24-962DB1045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3" y="476672"/>
            <a:ext cx="2232248" cy="6411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32E710-DDE1-4D18-B410-57654A275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7" y="3573016"/>
            <a:ext cx="2741290" cy="2741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B045E-AFE3-4A09-96E6-43137EBAD131}"/>
              </a:ext>
            </a:extLst>
          </p:cNvPr>
          <p:cNvSpPr txBox="1"/>
          <p:nvPr/>
        </p:nvSpPr>
        <p:spPr bwMode="auto">
          <a:xfrm>
            <a:off x="913600" y="2576165"/>
            <a:ext cx="10339833" cy="41620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cs typeface="Arial" panose="020B0604020202020204" pitchFamily="34" charset="0"/>
              </a:rPr>
              <a:t>Не соблюдение тайминга видеоролика.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D782C-EEBA-4A1E-A4E2-19C466FD1088}"/>
              </a:ext>
            </a:extLst>
          </p:cNvPr>
          <p:cNvSpPr txBox="1"/>
          <p:nvPr/>
        </p:nvSpPr>
        <p:spPr bwMode="auto">
          <a:xfrm>
            <a:off x="938566" y="980728"/>
            <a:ext cx="10314867" cy="137749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cs typeface="Arial" panose="020B0604020202020204" pitchFamily="34" charset="0"/>
              </a:rPr>
              <a:t>Низкое качество видеозаписи.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аудио помехи, низкий звук, фоновая музыка перекрывает речь участника;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помехи видеозаписи, фоновый шум, дрожание камеры, низкое разрешение камеры;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вертикальная ориентация видео </a:t>
            </a:r>
            <a:r>
              <a:rPr lang="ru-RU" sz="1400" dirty="0">
                <a:cs typeface="Arial" panose="020B0604020202020204" pitchFamily="34" charset="0"/>
              </a:rPr>
              <a:t>(конкурсная работа – только горизонтальное расположение камеры)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8BCD0-CC45-4359-A894-9406D876209D}"/>
              </a:ext>
            </a:extLst>
          </p:cNvPr>
          <p:cNvSpPr txBox="1"/>
          <p:nvPr/>
        </p:nvSpPr>
        <p:spPr bwMode="auto">
          <a:xfrm>
            <a:off x="905027" y="3210313"/>
            <a:ext cx="10339833" cy="7730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cs typeface="Arial" panose="020B0604020202020204" pitchFamily="34" charset="0"/>
              </a:rPr>
              <a:t>Отсутствие участника (участников) в кадре, закадровый голос комментирует слайды. 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0B073D62-0E36-4FC8-9749-7E007DC7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890179"/>
            <a:ext cx="4874321" cy="27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D4BFE-2EF7-47A4-BFD8-A4C8C1006881}"/>
              </a:ext>
            </a:extLst>
          </p:cNvPr>
          <p:cNvSpPr txBox="1"/>
          <p:nvPr/>
        </p:nvSpPr>
        <p:spPr bwMode="auto">
          <a:xfrm>
            <a:off x="-18877" y="226015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Типичные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217740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0" y="214390"/>
            <a:ext cx="12192000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Часто задаваемые вопросы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479376" y="1268760"/>
            <a:ext cx="10760803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cs typeface="Arial" panose="020B0604020202020204" pitchFamily="34" charset="0"/>
              </a:rPr>
              <a:t>Можно ли подать заявку на участие в конкурсе только на второй, региональный этап?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D60DD-6E67-C2E4-4B6B-11125A275550}"/>
              </a:ext>
            </a:extLst>
          </p:cNvPr>
          <p:cNvSpPr txBox="1"/>
          <p:nvPr/>
        </p:nvSpPr>
        <p:spPr bwMode="auto">
          <a:xfrm>
            <a:off x="886710" y="2097763"/>
            <a:ext cx="10288361" cy="1271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На конкурс принимаются работы победителей </a:t>
            </a:r>
            <a:r>
              <a:rPr lang="ru-RU" b="1" dirty="0">
                <a:cs typeface="Arial" panose="020B0604020202020204" pitchFamily="34" charset="0"/>
              </a:rPr>
              <a:t>муниципального</a:t>
            </a:r>
            <a:r>
              <a:rPr lang="ru-RU" dirty="0">
                <a:cs typeface="Arial" panose="020B0604020202020204" pitchFamily="34" charset="0"/>
              </a:rPr>
              <a:t> или районного (для </a:t>
            </a:r>
            <a:r>
              <a:rPr lang="ru-RU" dirty="0" err="1">
                <a:cs typeface="Arial" panose="020B0604020202020204" pitchFamily="34" charset="0"/>
              </a:rPr>
              <a:t>г.о.г</a:t>
            </a:r>
            <a:r>
              <a:rPr lang="ru-RU" dirty="0">
                <a:cs typeface="Arial" panose="020B0604020202020204" pitchFamily="34" charset="0"/>
              </a:rPr>
              <a:t>. Нижний Новгород) этапов конкурса.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cs typeface="Arial" panose="020B0604020202020204" pitchFamily="34" charset="0"/>
              </a:rPr>
              <a:t>Если Вы не знаете как и кому обратиться для принятия участия в муниципальном этапе нужно позвонить в Центр детского и юношеского туризма и краеведения, по тел. 8(831)234-02-57 (доб. 307)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B34AE-7BC2-4E35-95C7-68CEEA18F283}"/>
              </a:ext>
            </a:extLst>
          </p:cNvPr>
          <p:cNvSpPr txBox="1"/>
          <p:nvPr/>
        </p:nvSpPr>
        <p:spPr bwMode="auto">
          <a:xfrm>
            <a:off x="486277" y="4812373"/>
            <a:ext cx="1029597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cs typeface="Arial" panose="020B0604020202020204" pitchFamily="34" charset="0"/>
              </a:rPr>
              <a:t>Кто принимает участие в третьем, очном этапе конкурса?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79880-64D8-4554-A942-4E899E14F72B}"/>
              </a:ext>
            </a:extLst>
          </p:cNvPr>
          <p:cNvSpPr txBox="1"/>
          <p:nvPr/>
        </p:nvSpPr>
        <p:spPr bwMode="auto">
          <a:xfrm>
            <a:off x="951818" y="5354511"/>
            <a:ext cx="10288361" cy="98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В очном региональном этапе конкурса принимают участие только финалисты номинаций </a:t>
            </a:r>
            <a:r>
              <a:rPr lang="ru-RU" dirty="0" err="1">
                <a:cs typeface="Arial" panose="020B0604020202020204" pitchFamily="34" charset="0"/>
              </a:rPr>
              <a:t>п.п</a:t>
            </a:r>
            <a:r>
              <a:rPr lang="ru-RU" dirty="0">
                <a:cs typeface="Arial" panose="020B0604020202020204" pitchFamily="34" charset="0"/>
              </a:rPr>
              <a:t>. 3.1.1, 3.1.2, </a:t>
            </a:r>
            <a:r>
              <a:rPr lang="ru-RU" sz="1600" dirty="0">
                <a:cs typeface="Arial" panose="020B0604020202020204" pitchFamily="34" charset="0"/>
              </a:rPr>
              <a:t>3.1.3, 3.1.4. – «Музей», «Экскурсовод». Победители регионального этапа конкурса по специальным номинациям (п. 3.2.) определяются по результатам заочного этапа. </a:t>
            </a:r>
            <a:endParaRPr lang="ru-RU" sz="1600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6E1ED-38B6-4857-ADF8-93B5E3950924}"/>
              </a:ext>
            </a:extLst>
          </p:cNvPr>
          <p:cNvSpPr txBox="1"/>
          <p:nvPr/>
        </p:nvSpPr>
        <p:spPr bwMode="auto">
          <a:xfrm>
            <a:off x="486277" y="3488607"/>
            <a:ext cx="1029597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cs typeface="Arial" panose="020B0604020202020204" pitchFamily="34" charset="0"/>
              </a:rPr>
              <a:t>Кто направляет работу на региональный этап конкурса?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FDEFD-EE77-4CA7-A7D1-B49561B58465}"/>
              </a:ext>
            </a:extLst>
          </p:cNvPr>
          <p:cNvSpPr txBox="1"/>
          <p:nvPr/>
        </p:nvSpPr>
        <p:spPr bwMode="auto">
          <a:xfrm>
            <a:off x="886711" y="3995053"/>
            <a:ext cx="10288361" cy="98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Конкурсная работа направляется куратором муниципального этапа конкурса по ссылке: </a:t>
            </a:r>
            <a:r>
              <a:rPr lang="ru-RU" sz="1800" u="sng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https://vega52.ru/regional-nyy-etap-vserossiysko</a:t>
            </a:r>
            <a:r>
              <a:rPr lang="ru-RU" sz="1800" u="sng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0" y="214390"/>
            <a:ext cx="12192000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Часто задаваемые вопросы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479376" y="1124744"/>
            <a:ext cx="10295977" cy="770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cs typeface="Arial" panose="020B0604020202020204" pitchFamily="34" charset="0"/>
              </a:rPr>
              <a:t>Кто их участников конкурса будет рекомендован для участия во Всероссийском этапе конкурса?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D60DD-6E67-C2E4-4B6B-11125A275550}"/>
              </a:ext>
            </a:extLst>
          </p:cNvPr>
          <p:cNvSpPr txBox="1"/>
          <p:nvPr/>
        </p:nvSpPr>
        <p:spPr bwMode="auto">
          <a:xfrm>
            <a:off x="555191" y="1916832"/>
            <a:ext cx="10288361" cy="705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Победители регионального этапа конкурса (1-ое место) во всех номинациях и возрастных группах</a:t>
            </a:r>
            <a:endParaRPr lang="ru-RU" sz="1800" spc="-1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B34AE-7BC2-4E35-95C7-68CEEA18F283}"/>
              </a:ext>
            </a:extLst>
          </p:cNvPr>
          <p:cNvSpPr txBox="1"/>
          <p:nvPr/>
        </p:nvSpPr>
        <p:spPr bwMode="auto">
          <a:xfrm>
            <a:off x="479376" y="2636912"/>
            <a:ext cx="1029597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cs typeface="Arial" panose="020B0604020202020204" pitchFamily="34" charset="0"/>
              </a:rPr>
              <a:t>Как поощряются победители и призеры регионального этапа конкурса?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79880-64D8-4554-A942-4E899E14F72B}"/>
              </a:ext>
            </a:extLst>
          </p:cNvPr>
          <p:cNvSpPr txBox="1"/>
          <p:nvPr/>
        </p:nvSpPr>
        <p:spPr bwMode="auto">
          <a:xfrm>
            <a:off x="448795" y="3140968"/>
            <a:ext cx="10615757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</a:rPr>
              <a:t>Участники заочного этапа (номинация 3.2.)  и очного этапа Конкурса (номинация 3.1.), занявшие 1 место (победители) и 2-3 места (призеры), награждаются дипломами и призами, рекомендуются для участия в профильных творческих сменах по музейно-краеведческому профилю в ГБУДО ДСООЦ «Лазурный».  Педагоги награждаются благодарственными письмами за подготовку победителей, призеров.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6E1ED-38B6-4857-ADF8-93B5E3950924}"/>
              </a:ext>
            </a:extLst>
          </p:cNvPr>
          <p:cNvSpPr txBox="1"/>
          <p:nvPr/>
        </p:nvSpPr>
        <p:spPr bwMode="auto">
          <a:xfrm>
            <a:off x="448795" y="4869160"/>
            <a:ext cx="1029597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cs typeface="Arial" panose="020B0604020202020204" pitchFamily="34" charset="0"/>
              </a:rPr>
              <a:t>Когда будут подведены итоги заочного этапа конкурса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EC029-E316-46F5-8836-AC0A0029C6C8}"/>
              </a:ext>
            </a:extLst>
          </p:cNvPr>
          <p:cNvSpPr txBox="1"/>
          <p:nvPr/>
        </p:nvSpPr>
        <p:spPr bwMode="auto">
          <a:xfrm>
            <a:off x="486992" y="5373216"/>
            <a:ext cx="10721576" cy="134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Итоги будут подведены до 20 февраля 2025 года.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Финалистам заочного этапа номинации («Музей», «Экскурсовод»), допущенным к участию в очном этапе будет направлена информация по участию в очном этапе на электронные почты указанные при регистрации.  </a:t>
            </a:r>
            <a:endParaRPr lang="ru-RU" sz="1800" spc="-1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7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23870A5-B5C4-4C89-ABF5-66217F2A6009}"/>
              </a:ext>
            </a:extLst>
          </p:cNvPr>
          <p:cNvSpPr txBox="1"/>
          <p:nvPr/>
        </p:nvSpPr>
        <p:spPr bwMode="auto">
          <a:xfrm>
            <a:off x="477399" y="4581128"/>
            <a:ext cx="8058003" cy="1660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Куратор регионального этапа конкурса</a:t>
            </a: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Корнева Юлия Сергеевна, педагог-организатор ГБУ ДО «Вега»,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региональный куратор музеев образовательных организаций.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тел.: 8 (831) 234-02-57 (доб.307),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e-</a:t>
            </a:r>
            <a:r>
              <a:rPr lang="ru-RU" sz="1800" spc="-1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mail</a:t>
            </a:r>
            <a:r>
              <a:rPr lang="ru-RU" sz="1600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: </a:t>
            </a:r>
            <a:r>
              <a:rPr lang="ru-RU" sz="16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tourist@vega52.ru</a:t>
            </a:r>
            <a:r>
              <a:rPr lang="ru-RU" sz="1800" spc="-10" dirty="0">
                <a:effectLst/>
                <a:ea typeface="Times New Roman" panose="02020603050405020304" pitchFamily="18" charset="0"/>
              </a:rPr>
              <a:t> </a:t>
            </a:r>
            <a:endParaRPr lang="ru-RU" sz="1600" spc="-1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BEA8DD-6805-452D-93AF-2A20DCA8D659}"/>
              </a:ext>
            </a:extLst>
          </p:cNvPr>
          <p:cNvSpPr txBox="1"/>
          <p:nvPr/>
        </p:nvSpPr>
        <p:spPr bwMode="auto">
          <a:xfrm>
            <a:off x="6058060" y="1522812"/>
            <a:ext cx="5445148" cy="197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chemeClr val="bg2">
                    <a:lumMod val="75000"/>
                  </a:schemeClr>
                </a:solidFill>
              </a:rPr>
              <a:t>требования к конкурсным заявкам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chemeClr val="bg2">
                    <a:lumMod val="75000"/>
                  </a:schemeClr>
                </a:solidFill>
              </a:rPr>
              <a:t>приложения к номинациям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chemeClr val="bg2">
                    <a:lumMod val="75000"/>
                  </a:schemeClr>
                </a:solidFill>
              </a:rPr>
              <a:t>согласие на обработку персональных данных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chemeClr val="bg2">
                    <a:lumMod val="75000"/>
                  </a:schemeClr>
                </a:solidFill>
              </a:rPr>
              <a:t>подробное описание содержания номинаций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chemeClr val="bg2">
                    <a:lumMod val="75000"/>
                  </a:schemeClr>
                </a:solidFill>
              </a:rPr>
              <a:t>сведения о проведении 3-го очного этапа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pc="-10" dirty="0">
                <a:solidFill>
                  <a:schemeClr val="bg2">
                    <a:lumMod val="75000"/>
                  </a:schemeClr>
                </a:solidFill>
              </a:rPr>
              <a:t>и др. вопросы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ADDF90-1A47-4516-899D-D4EE0BB1EEF4}"/>
              </a:ext>
            </a:extLst>
          </p:cNvPr>
          <p:cNvSpPr txBox="1"/>
          <p:nvPr/>
        </p:nvSpPr>
        <p:spPr bwMode="auto">
          <a:xfrm>
            <a:off x="-7899" y="276542"/>
            <a:ext cx="5887875" cy="484492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Подробная информация о конкурсе: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EEC6C89-328E-446E-8DF3-C7B5C84E0E33}"/>
              </a:ext>
            </a:extLst>
          </p:cNvPr>
          <p:cNvSpPr/>
          <p:nvPr/>
        </p:nvSpPr>
        <p:spPr bwMode="auto">
          <a:xfrm>
            <a:off x="479376" y="1196752"/>
            <a:ext cx="4176464" cy="2664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Положение о региональном этапе Всероссийского конкурса музеев и </a:t>
            </a:r>
            <a:r>
              <a:rPr lang="ru-RU" sz="2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экскурсоводов образовательных организаций</a:t>
            </a:r>
            <a:r>
              <a:rPr lang="ru-RU" sz="31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 </a:t>
            </a:r>
            <a:endParaRPr lang="ru-RU" sz="3600" b="1" kern="1200" dirty="0">
              <a:solidFill>
                <a:srgbClr val="3A0CA3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114F98-C349-42AB-B255-594138867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22" y="1391831"/>
            <a:ext cx="2274138" cy="2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0" y="214390"/>
            <a:ext cx="12192000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cs typeface="Arial" panose="020B0604020202020204" pitchFamily="34" charset="0"/>
              </a:rPr>
              <a:t>ЭТАПЫ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 конкурса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8BA13-136F-4224-8CBB-CC2B2921FF52}"/>
              </a:ext>
            </a:extLst>
          </p:cNvPr>
          <p:cNvSpPr txBox="1"/>
          <p:nvPr/>
        </p:nvSpPr>
        <p:spPr bwMode="auto">
          <a:xfrm>
            <a:off x="839416" y="1268760"/>
            <a:ext cx="9937104" cy="154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spc="-10" dirty="0">
                <a:effectLst/>
                <a:ea typeface="Times New Roman" panose="02020603050405020304" pitchFamily="18" charset="0"/>
              </a:rPr>
              <a:t>1. муниципальный – до 20 января 2025 года</a:t>
            </a:r>
            <a:endParaRPr lang="ru-RU" sz="2400" spc="-1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spc="-10" dirty="0">
                <a:ea typeface="Times New Roman" panose="02020603050405020304" pitchFamily="18" charset="0"/>
              </a:rPr>
              <a:t>2.</a:t>
            </a:r>
            <a:r>
              <a:rPr lang="ru-RU" sz="2800" spc="-10" dirty="0">
                <a:effectLst/>
                <a:ea typeface="Times New Roman" panose="02020603050405020304" pitchFamily="18" charset="0"/>
              </a:rPr>
              <a:t> региональный, заочный – до 20 февраля 2025 года</a:t>
            </a:r>
            <a:endParaRPr lang="ru-RU" sz="2400" spc="-10" dirty="0">
              <a:effectLst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spc="-10" dirty="0">
                <a:effectLst/>
                <a:ea typeface="Times New Roman" panose="02020603050405020304" pitchFamily="18" charset="0"/>
              </a:rPr>
              <a:t>3.  региональный, очный – до 10 марта 2025 года</a:t>
            </a:r>
            <a:endParaRPr lang="ru-RU" sz="2400" spc="-1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39B533-44A2-46BF-8152-613489C99ADC}"/>
              </a:ext>
            </a:extLst>
          </p:cNvPr>
          <p:cNvSpPr txBox="1"/>
          <p:nvPr/>
        </p:nvSpPr>
        <p:spPr bwMode="auto">
          <a:xfrm>
            <a:off x="0" y="3123756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cs typeface="Arial" panose="020B0604020202020204" pitchFamily="34" charset="0"/>
              </a:rPr>
              <a:t>ОРГАНИЗАТОРЫ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 конкурса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D656B-ECB2-464A-9323-34A5496BB0E0}"/>
              </a:ext>
            </a:extLst>
          </p:cNvPr>
          <p:cNvSpPr txBox="1"/>
          <p:nvPr/>
        </p:nvSpPr>
        <p:spPr bwMode="auto">
          <a:xfrm>
            <a:off x="623392" y="3933056"/>
            <a:ext cx="9937104" cy="881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spc="-10" dirty="0">
                <a:effectLst/>
                <a:ea typeface="Times New Roman" panose="02020603050405020304" pitchFamily="18" charset="0"/>
              </a:rPr>
              <a:t>муниципальный этап</a:t>
            </a:r>
            <a:r>
              <a:rPr lang="ru-RU" sz="2800" spc="-10" dirty="0">
                <a:effectLst/>
                <a:ea typeface="Times New Roman" panose="02020603050405020304" pitchFamily="18" charset="0"/>
              </a:rPr>
              <a:t> – </a:t>
            </a:r>
            <a:r>
              <a:rPr lang="ru-RU" sz="1800" spc="-10" dirty="0">
                <a:effectLst/>
                <a:ea typeface="Times New Roman" panose="02020603050405020304" pitchFamily="18" charset="0"/>
              </a:rPr>
              <a:t>органы, осуществляющие управление в сфере образования муниципальных и городских округов Нижегородской области</a:t>
            </a:r>
            <a:endParaRPr lang="ru-RU" sz="2400" spc="-1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C6E277-F70A-487D-9CFF-ED733023D55B}"/>
              </a:ext>
            </a:extLst>
          </p:cNvPr>
          <p:cNvSpPr txBox="1"/>
          <p:nvPr/>
        </p:nvSpPr>
        <p:spPr bwMode="auto">
          <a:xfrm>
            <a:off x="623392" y="4973301"/>
            <a:ext cx="10657184" cy="120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>
              <a:lnSpc>
                <a:spcPct val="115000"/>
              </a:lnSpc>
              <a:spcAft>
                <a:spcPts val="0"/>
              </a:spcAft>
            </a:pPr>
            <a:r>
              <a:rPr lang="ru-RU" sz="2800" b="1" spc="-10" dirty="0"/>
              <a:t>региональный этап </a:t>
            </a:r>
            <a:r>
              <a:rPr lang="ru-RU" spc="-10" dirty="0"/>
              <a:t> - ГБУ ДО «Региональный центр выявления, поддержки и развития способностей и талантов у детей и молодежи «Вега». </a:t>
            </a:r>
          </a:p>
          <a:p>
            <a:pPr marR="90170">
              <a:lnSpc>
                <a:spcPct val="115000"/>
              </a:lnSpc>
              <a:spcAft>
                <a:spcPts val="0"/>
              </a:spcAft>
            </a:pPr>
            <a:r>
              <a:rPr lang="ru-RU" spc="-10" dirty="0"/>
              <a:t>Структурное подразделение  «Центр детского и юношеского туризма и краеведения»</a:t>
            </a:r>
          </a:p>
        </p:txBody>
      </p:sp>
    </p:spTree>
    <p:extLst>
      <p:ext uri="{BB962C8B-B14F-4D97-AF65-F5344CB8AC3E}">
        <p14:creationId xmlns:p14="http://schemas.microsoft.com/office/powerpoint/2010/main" val="355505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6E2253-9E6B-4928-854D-0599CD56C88B}"/>
              </a:ext>
            </a:extLst>
          </p:cNvPr>
          <p:cNvSpPr/>
          <p:nvPr/>
        </p:nvSpPr>
        <p:spPr bwMode="auto">
          <a:xfrm>
            <a:off x="0" y="1099009"/>
            <a:ext cx="3431704" cy="770147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ru-RU" sz="3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МУЗЕЙ</a:t>
            </a:r>
            <a:endParaRPr lang="ru-RU" b="1" kern="1200" dirty="0">
              <a:solidFill>
                <a:srgbClr val="3A0CA3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95672" y="214390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НОМИНАЦИИ основные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29BCA-3BB6-38B5-9F0A-94664138FCA2}"/>
              </a:ext>
            </a:extLst>
          </p:cNvPr>
          <p:cNvSpPr txBox="1"/>
          <p:nvPr/>
        </p:nvSpPr>
        <p:spPr bwMode="auto">
          <a:xfrm>
            <a:off x="3647728" y="1099010"/>
            <a:ext cx="6708923" cy="770147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п. 3.1.1. Профильный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п. 3.1.2. Многопрофильный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710E82-C96C-43FB-16C5-06AB52F0F96B}"/>
              </a:ext>
            </a:extLst>
          </p:cNvPr>
          <p:cNvSpPr/>
          <p:nvPr/>
        </p:nvSpPr>
        <p:spPr bwMode="auto">
          <a:xfrm>
            <a:off x="1261810" y="1995789"/>
            <a:ext cx="2304256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0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Участники</a:t>
            </a:r>
            <a:r>
              <a:rPr lang="ru-RU" sz="3600" b="1" kern="1200" dirty="0">
                <a:ln>
                  <a:solidFill>
                    <a:schemeClr val="bg2"/>
                  </a:solidFill>
                </a:ln>
                <a:solidFill>
                  <a:srgbClr val="3A0CA3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C43AE2-9624-7111-3A1C-BF9847FA35D8}"/>
              </a:ext>
            </a:extLst>
          </p:cNvPr>
          <p:cNvSpPr/>
          <p:nvPr/>
        </p:nvSpPr>
        <p:spPr bwMode="auto">
          <a:xfrm>
            <a:off x="3687259" y="2051346"/>
            <a:ext cx="7242931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Индивидуальное и коллективное участие (не более 3 человек)</a:t>
            </a:r>
          </a:p>
          <a:p>
            <a:pPr>
              <a:lnSpc>
                <a:spcPct val="120000"/>
              </a:lnSpc>
            </a:pPr>
            <a:r>
              <a:rPr lang="ru-RU" sz="1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Без учета возрастных групп. </a:t>
            </a:r>
          </a:p>
          <a:p>
            <a:pPr>
              <a:lnSpc>
                <a:spcPct val="120000"/>
              </a:lnSpc>
            </a:pPr>
            <a:r>
              <a:rPr lang="ru-RU" sz="1600" kern="1200" dirty="0">
                <a:solidFill>
                  <a:srgbClr val="3A0CA3"/>
                </a:solidFill>
                <a:cs typeface="Arial" panose="020B0604020202020204" pitchFamily="34" charset="0"/>
              </a:rPr>
              <a:t>Отдельно категория: обучающиеся с ОВЗ и дети-инвалиды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7E4F4-0F8B-1529-CF19-0BEDA9E15197}"/>
              </a:ext>
            </a:extLst>
          </p:cNvPr>
          <p:cNvSpPr/>
          <p:nvPr/>
        </p:nvSpPr>
        <p:spPr bwMode="auto">
          <a:xfrm>
            <a:off x="6358971" y="2905753"/>
            <a:ext cx="2029323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Этапы</a:t>
            </a:r>
            <a:r>
              <a:rPr lang="ru-RU" sz="3600" b="1" kern="1200" dirty="0"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1E580D-167C-FB5B-34DB-594F98FF417D}"/>
              </a:ext>
            </a:extLst>
          </p:cNvPr>
          <p:cNvSpPr/>
          <p:nvPr/>
        </p:nvSpPr>
        <p:spPr bwMode="auto">
          <a:xfrm>
            <a:off x="6358971" y="3744739"/>
            <a:ext cx="4546158" cy="1138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rgbClr val="3A0CA3"/>
                </a:solidFill>
                <a:cs typeface="Arial" panose="020B0604020202020204" pitchFamily="34" charset="0"/>
              </a:rPr>
              <a:t>Региональный – ЗАОЧНЫЙ</a:t>
            </a:r>
          </a:p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rgbClr val="3A0CA3"/>
                </a:solidFill>
                <a:cs typeface="Arial" panose="020B0604020202020204" pitchFamily="34" charset="0"/>
              </a:rPr>
              <a:t>Региональный  - ОЧНЫЙ </a:t>
            </a:r>
          </a:p>
          <a:p>
            <a:pPr>
              <a:lnSpc>
                <a:spcPct val="120000"/>
              </a:lnSpc>
            </a:pPr>
            <a:r>
              <a:rPr lang="ru-RU" sz="1600" b="1" i="1" kern="1200" dirty="0">
                <a:solidFill>
                  <a:srgbClr val="3A0CA3"/>
                </a:solidFill>
                <a:cs typeface="Arial" panose="020B0604020202020204" pitchFamily="34" charset="0"/>
              </a:rPr>
              <a:t>(только финалисты заочного этапа)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874804-C623-F04E-8AED-2EBD4220EE45}"/>
              </a:ext>
            </a:extLst>
          </p:cNvPr>
          <p:cNvSpPr/>
          <p:nvPr/>
        </p:nvSpPr>
        <p:spPr bwMode="auto">
          <a:xfrm>
            <a:off x="6358971" y="5078830"/>
            <a:ext cx="3481445" cy="654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Формат работы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C9E11E-3A99-757F-1A72-1B3B1CDECE1B}"/>
              </a:ext>
            </a:extLst>
          </p:cNvPr>
          <p:cNvSpPr/>
          <p:nvPr/>
        </p:nvSpPr>
        <p:spPr bwMode="auto">
          <a:xfrm>
            <a:off x="6358971" y="5862388"/>
            <a:ext cx="4546158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rgbClr val="3A0CA3"/>
                </a:solidFill>
                <a:cs typeface="Arial" panose="020B0604020202020204" pitchFamily="34" charset="0"/>
              </a:rPr>
              <a:t>1. Паспорт музея</a:t>
            </a:r>
          </a:p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rgbClr val="3A0CA3"/>
                </a:solidFill>
                <a:cs typeface="Arial" panose="020B0604020202020204" pitchFamily="34" charset="0"/>
              </a:rPr>
              <a:t>2. Видеоролик до 10 минут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0CB7BE-49F0-494A-B42F-3ECF9085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2" y="3086997"/>
            <a:ext cx="5894252" cy="33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95672" y="214390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НОМИНАЦИИ основные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7E4F4-0F8B-1529-CF19-0BEDA9E15197}"/>
              </a:ext>
            </a:extLst>
          </p:cNvPr>
          <p:cNvSpPr/>
          <p:nvPr/>
        </p:nvSpPr>
        <p:spPr bwMode="auto">
          <a:xfrm>
            <a:off x="6358971" y="3112241"/>
            <a:ext cx="1753253" cy="665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Этапы</a:t>
            </a:r>
            <a:r>
              <a:rPr lang="ru-RU" sz="3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1E580D-167C-FB5B-34DB-594F98FF417D}"/>
              </a:ext>
            </a:extLst>
          </p:cNvPr>
          <p:cNvSpPr/>
          <p:nvPr/>
        </p:nvSpPr>
        <p:spPr bwMode="auto">
          <a:xfrm>
            <a:off x="6358971" y="3835230"/>
            <a:ext cx="4546158" cy="1138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Региональный – ЗАОЧНЫЙ</a:t>
            </a:r>
          </a:p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Региональный  - ОЧНЫЙ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sysClr val="windowText" lastClr="000000"/>
                </a:solidFill>
              </a:rPr>
              <a:t>(только финалисты  заочного этапа)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874804-C623-F04E-8AED-2EBD4220EE45}"/>
              </a:ext>
            </a:extLst>
          </p:cNvPr>
          <p:cNvSpPr/>
          <p:nvPr/>
        </p:nvSpPr>
        <p:spPr bwMode="auto">
          <a:xfrm>
            <a:off x="6358971" y="5111351"/>
            <a:ext cx="3481445" cy="621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Формат работы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C9E11E-3A99-757F-1A72-1B3B1CDECE1B}"/>
              </a:ext>
            </a:extLst>
          </p:cNvPr>
          <p:cNvSpPr/>
          <p:nvPr/>
        </p:nvSpPr>
        <p:spPr bwMode="auto">
          <a:xfrm>
            <a:off x="6358971" y="5858753"/>
            <a:ext cx="4546158" cy="7701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cs typeface="Arial" panose="020B0604020202020204" pitchFamily="34" charset="0"/>
              </a:rPr>
              <a:t>1. Текст экскурсии</a:t>
            </a:r>
          </a:p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cs typeface="Arial" panose="020B0604020202020204" pitchFamily="34" charset="0"/>
              </a:rPr>
              <a:t>2. Видеоролик до 3 минут!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BB3465-EBCD-945A-20C6-E356E06E5A6B}"/>
              </a:ext>
            </a:extLst>
          </p:cNvPr>
          <p:cNvSpPr/>
          <p:nvPr/>
        </p:nvSpPr>
        <p:spPr bwMode="auto">
          <a:xfrm>
            <a:off x="0" y="950455"/>
            <a:ext cx="3566066" cy="1119657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Экскурсовод</a:t>
            </a:r>
            <a:r>
              <a:rPr lang="ru-RU" sz="3600" b="1" kern="1200" dirty="0"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kern="1200" dirty="0">
              <a:solidFill>
                <a:srgbClr val="3A0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3954262" y="1071727"/>
            <a:ext cx="7398321" cy="773097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п. 3.1.3. музея образовательной организации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п. 3.1.4. по объектам культурного и природного наследия</a:t>
            </a:r>
          </a:p>
        </p:txBody>
      </p:sp>
      <p:pic>
        <p:nvPicPr>
          <p:cNvPr id="3" name="Рисунок 2" descr="Изображение выглядит как одежда, Человеческое лицо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3AA68E4-FFCB-F19A-E49C-E2CACA352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9" y="3071289"/>
            <a:ext cx="5510990" cy="35723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BFCFA4-4BD7-3DA2-F102-4DE0DE11E04D}"/>
              </a:ext>
            </a:extLst>
          </p:cNvPr>
          <p:cNvSpPr/>
          <p:nvPr/>
        </p:nvSpPr>
        <p:spPr bwMode="auto">
          <a:xfrm>
            <a:off x="1261810" y="2195689"/>
            <a:ext cx="2304256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3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Участники</a:t>
            </a:r>
            <a:r>
              <a:rPr lang="ru-RU" sz="3600" b="1" kern="1200" dirty="0">
                <a:ln>
                  <a:solidFill>
                    <a:schemeClr val="bg2"/>
                  </a:solidFill>
                </a:ln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F824B1-465C-65D9-6052-02A3EEACD43E}"/>
              </a:ext>
            </a:extLst>
          </p:cNvPr>
          <p:cNvSpPr/>
          <p:nvPr/>
        </p:nvSpPr>
        <p:spPr bwMode="auto">
          <a:xfrm>
            <a:off x="3926970" y="2180406"/>
            <a:ext cx="7242931" cy="7701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600" b="1" kern="1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Индивидуальное участие!</a:t>
            </a:r>
          </a:p>
          <a:p>
            <a:pPr>
              <a:lnSpc>
                <a:spcPct val="120000"/>
              </a:lnSpc>
            </a:pPr>
            <a:r>
              <a:rPr lang="ru-RU" sz="1600" b="1" kern="1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Возрастные группы: </a:t>
            </a:r>
            <a:r>
              <a:rPr lang="ru-RU" sz="1600" dirty="0">
                <a:solidFill>
                  <a:sysClr val="windowText" lastClr="000000"/>
                </a:solidFill>
              </a:rPr>
              <a:t>дошкольники и 1-4 класс, 5-7 класс, 8-11 класс и СПО, </a:t>
            </a:r>
            <a:r>
              <a:rPr lang="ru-RU" sz="1600" b="1" kern="1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категория</a:t>
            </a:r>
            <a:r>
              <a:rPr lang="ru-RU" sz="1600" dirty="0">
                <a:solidFill>
                  <a:sysClr val="windowText" lastClr="000000"/>
                </a:solidFill>
              </a:rPr>
              <a:t> – обучающиеся с ОВЗ и дети-инвалиды.</a:t>
            </a:r>
            <a:r>
              <a:rPr lang="ru-RU" sz="1600" b="1" kern="1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2595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одежда, стена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6C58E03-ECAF-6DD6-4EE5-EEC21FE01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40308"/>
            <a:ext cx="3045309" cy="1526608"/>
          </a:xfrm>
          <a:prstGeom prst="rect">
            <a:avLst/>
          </a:prstGeom>
          <a:effectLst>
            <a:glow>
              <a:schemeClr val="bg2">
                <a:lumMod val="40000"/>
                <a:lumOff val="6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6947" y="139165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НОМИНАЦИИ </a:t>
            </a:r>
            <a:r>
              <a:rPr lang="ru-RU" sz="3200" b="1" dirty="0">
                <a:solidFill>
                  <a:schemeClr val="bg1"/>
                </a:solidFill>
                <a:highlight>
                  <a:srgbClr val="FF0000"/>
                </a:highlight>
                <a:cs typeface="Arial" panose="020B0604020202020204" pitchFamily="34" charset="0"/>
              </a:rPr>
              <a:t>специальные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 – п. 3.2.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7E4F4-0F8B-1529-CF19-0BEDA9E15197}"/>
              </a:ext>
            </a:extLst>
          </p:cNvPr>
          <p:cNvSpPr/>
          <p:nvPr/>
        </p:nvSpPr>
        <p:spPr bwMode="auto">
          <a:xfrm>
            <a:off x="178623" y="3539604"/>
            <a:ext cx="1753253" cy="665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Этапы</a:t>
            </a:r>
            <a:r>
              <a:rPr lang="ru-RU" sz="3600" b="1" kern="1200" dirty="0"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874804-C623-F04E-8AED-2EBD4220EE45}"/>
              </a:ext>
            </a:extLst>
          </p:cNvPr>
          <p:cNvSpPr/>
          <p:nvPr/>
        </p:nvSpPr>
        <p:spPr bwMode="auto">
          <a:xfrm>
            <a:off x="202287" y="5849878"/>
            <a:ext cx="3481445" cy="621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Формат работы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C9E11E-3A99-757F-1A72-1B3B1CDECE1B}"/>
              </a:ext>
            </a:extLst>
          </p:cNvPr>
          <p:cNvSpPr/>
          <p:nvPr/>
        </p:nvSpPr>
        <p:spPr bwMode="auto">
          <a:xfrm>
            <a:off x="3751064" y="5849878"/>
            <a:ext cx="7210452" cy="69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1. Паспорт проекта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2. Видеоролик до 5 минут!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BFCFA4-4BD7-3DA2-F102-4DE0DE11E04D}"/>
              </a:ext>
            </a:extLst>
          </p:cNvPr>
          <p:cNvSpPr/>
          <p:nvPr/>
        </p:nvSpPr>
        <p:spPr bwMode="auto">
          <a:xfrm>
            <a:off x="189711" y="4780640"/>
            <a:ext cx="2304256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3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Участники</a:t>
            </a:r>
            <a:r>
              <a:rPr lang="ru-RU" sz="3600" b="1" kern="1200" dirty="0">
                <a:ln>
                  <a:solidFill>
                    <a:schemeClr val="bg2"/>
                  </a:solidFill>
                </a:ln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94EE2C3-1BA8-3BD9-05F1-997F9AA08581}"/>
              </a:ext>
            </a:extLst>
          </p:cNvPr>
          <p:cNvCxnSpPr>
            <a:cxnSpLocks/>
          </p:cNvCxnSpPr>
          <p:nvPr/>
        </p:nvCxnSpPr>
        <p:spPr>
          <a:xfrm flipH="1">
            <a:off x="3683732" y="1230042"/>
            <a:ext cx="633715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61308EA-8BF2-7343-778C-E6FB9CFB3DB0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7356140" y="1276140"/>
            <a:ext cx="797910" cy="3388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482F15F-7499-5964-62AC-8F57E1B79B89}"/>
              </a:ext>
            </a:extLst>
          </p:cNvPr>
          <p:cNvCxnSpPr>
            <a:cxnSpLocks/>
          </p:cNvCxnSpPr>
          <p:nvPr/>
        </p:nvCxnSpPr>
        <p:spPr bwMode="auto">
          <a:xfrm>
            <a:off x="5991649" y="1734055"/>
            <a:ext cx="0" cy="75233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04EF99-B33F-4576-F05F-066A33373655}"/>
              </a:ext>
            </a:extLst>
          </p:cNvPr>
          <p:cNvSpPr txBox="1"/>
          <p:nvPr/>
        </p:nvSpPr>
        <p:spPr bwMode="auto">
          <a:xfrm>
            <a:off x="8154050" y="923479"/>
            <a:ext cx="3240360" cy="773097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«Время просвещения» -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временные выставки, п. 3.2.3.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AE439-835D-AADE-8C6E-BB28A25D1197}"/>
              </a:ext>
            </a:extLst>
          </p:cNvPr>
          <p:cNvSpPr txBox="1"/>
          <p:nvPr/>
        </p:nvSpPr>
        <p:spPr bwMode="auto">
          <a:xfrm>
            <a:off x="3683732" y="2579663"/>
            <a:ext cx="4824536" cy="705321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«Никто не забыт, ничто не забыто»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Экспозиции посвященные ВОВ, п. 3.2.2.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BB3465-EBCD-945A-20C6-E356E06E5A6B}"/>
              </a:ext>
            </a:extLst>
          </p:cNvPr>
          <p:cNvSpPr/>
          <p:nvPr/>
        </p:nvSpPr>
        <p:spPr bwMode="auto">
          <a:xfrm>
            <a:off x="4317447" y="891966"/>
            <a:ext cx="3312368" cy="770147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600" b="1" kern="1200" dirty="0">
                <a:solidFill>
                  <a:schemeClr val="bg1"/>
                </a:solidFill>
                <a:cs typeface="Arial" panose="020B0604020202020204" pitchFamily="34" charset="0"/>
              </a:rPr>
              <a:t>ЭКСПОЗИЦИИ</a:t>
            </a:r>
            <a:r>
              <a:rPr lang="ru-RU" sz="3600" b="1" kern="1200" dirty="0"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kern="1200" dirty="0">
              <a:solidFill>
                <a:srgbClr val="3A0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40005" y="975091"/>
            <a:ext cx="3672408" cy="705321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«Время героев» -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экспозиции посвященные СВО, п. 3.2.1.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2AEC652-B57E-4AA3-9429-95E60242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02" y="1781768"/>
            <a:ext cx="2054002" cy="15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1294B396-DA0D-4872-8451-83EA58D1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37" y="1873097"/>
            <a:ext cx="1045110" cy="5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EE4EC7-845A-4169-B102-5EB9154F8938}"/>
              </a:ext>
            </a:extLst>
          </p:cNvPr>
          <p:cNvSpPr/>
          <p:nvPr/>
        </p:nvSpPr>
        <p:spPr bwMode="auto">
          <a:xfrm>
            <a:off x="1703512" y="3645024"/>
            <a:ext cx="9865096" cy="919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– ЗАОЧНЫЙ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</a:rPr>
              <a:t>Победители заочного этапа рекомендуются для участия во Всероссийском этапе конкурса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EBCCB05-2C8D-47C9-9DE6-A1BF337A99F2}"/>
              </a:ext>
            </a:extLst>
          </p:cNvPr>
          <p:cNvSpPr/>
          <p:nvPr/>
        </p:nvSpPr>
        <p:spPr bwMode="auto">
          <a:xfrm>
            <a:off x="2626613" y="4811713"/>
            <a:ext cx="8434589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cs typeface="Arial" panose="020B0604020202020204" pitchFamily="34" charset="0"/>
              </a:rPr>
              <a:t>Индивидуальное и коллективное участие (не более 3 человек)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Без учета возрастных групп. 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Отдельная категория: обучающиеся с ОВЗ и дети-инвалиды </a:t>
            </a:r>
          </a:p>
        </p:txBody>
      </p:sp>
    </p:spTree>
    <p:extLst>
      <p:ext uri="{BB962C8B-B14F-4D97-AF65-F5344CB8AC3E}">
        <p14:creationId xmlns:p14="http://schemas.microsoft.com/office/powerpoint/2010/main" val="310725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6947" y="139165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НОМИНАЦИИ </a:t>
            </a:r>
            <a:r>
              <a:rPr lang="ru-RU" sz="3200" b="1" dirty="0">
                <a:solidFill>
                  <a:schemeClr val="bg1"/>
                </a:solidFill>
                <a:highlight>
                  <a:srgbClr val="FF0000"/>
                </a:highlight>
                <a:cs typeface="Arial" panose="020B0604020202020204" pitchFamily="34" charset="0"/>
              </a:rPr>
              <a:t>специальные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 – п. 3.2.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7E4F4-0F8B-1529-CF19-0BEDA9E15197}"/>
              </a:ext>
            </a:extLst>
          </p:cNvPr>
          <p:cNvSpPr/>
          <p:nvPr/>
        </p:nvSpPr>
        <p:spPr bwMode="auto">
          <a:xfrm>
            <a:off x="178623" y="3783199"/>
            <a:ext cx="1753253" cy="665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Этапы</a:t>
            </a:r>
            <a:r>
              <a:rPr lang="ru-RU" sz="36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1E580D-167C-FB5B-34DB-594F98FF417D}"/>
              </a:ext>
            </a:extLst>
          </p:cNvPr>
          <p:cNvSpPr/>
          <p:nvPr/>
        </p:nvSpPr>
        <p:spPr bwMode="auto">
          <a:xfrm>
            <a:off x="2176389" y="3805987"/>
            <a:ext cx="9361040" cy="919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– ЗАОЧНЫЙ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</a:rPr>
              <a:t>Победители заочного этапа рекомендуются для участия во Всероссийском этапе конкурса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874804-C623-F04E-8AED-2EBD4220EE45}"/>
              </a:ext>
            </a:extLst>
          </p:cNvPr>
          <p:cNvSpPr/>
          <p:nvPr/>
        </p:nvSpPr>
        <p:spPr bwMode="auto">
          <a:xfrm>
            <a:off x="202287" y="5849878"/>
            <a:ext cx="3481445" cy="621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Формат работы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BFCFA4-4BD7-3DA2-F102-4DE0DE11E04D}"/>
              </a:ext>
            </a:extLst>
          </p:cNvPr>
          <p:cNvSpPr/>
          <p:nvPr/>
        </p:nvSpPr>
        <p:spPr bwMode="auto">
          <a:xfrm>
            <a:off x="189711" y="4780640"/>
            <a:ext cx="2304256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3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Участники</a:t>
            </a:r>
            <a:r>
              <a:rPr lang="ru-RU" sz="3600" b="1" kern="1200" dirty="0">
                <a:ln>
                  <a:solidFill>
                    <a:schemeClr val="bg2"/>
                  </a:solidFill>
                </a:ln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4838CE-82F9-F58B-CADC-12B3D045FB4B}"/>
              </a:ext>
            </a:extLst>
          </p:cNvPr>
          <p:cNvSpPr/>
          <p:nvPr/>
        </p:nvSpPr>
        <p:spPr bwMode="auto">
          <a:xfrm>
            <a:off x="2639615" y="4804678"/>
            <a:ext cx="8434589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cs typeface="Arial" panose="020B0604020202020204" pitchFamily="34" charset="0"/>
              </a:rPr>
              <a:t>Индивидуальное и коллективное участие (не более 3 человек)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Без учета возрастных групп. 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Отдельная категория: обучающиеся с ОВЗ и дети-инвалиды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94EE2C3-1BA8-3BD9-05F1-997F9AA08581}"/>
              </a:ext>
            </a:extLst>
          </p:cNvPr>
          <p:cNvCxnSpPr>
            <a:cxnSpLocks/>
          </p:cNvCxnSpPr>
          <p:nvPr/>
        </p:nvCxnSpPr>
        <p:spPr>
          <a:xfrm flipH="1">
            <a:off x="3547269" y="1379000"/>
            <a:ext cx="1036563" cy="1274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61308EA-8BF2-7343-778C-E6FB9CFB3DB0}"/>
              </a:ext>
            </a:extLst>
          </p:cNvPr>
          <p:cNvCxnSpPr>
            <a:cxnSpLocks/>
          </p:cNvCxnSpPr>
          <p:nvPr/>
        </p:nvCxnSpPr>
        <p:spPr bwMode="auto">
          <a:xfrm flipV="1">
            <a:off x="7610171" y="1340767"/>
            <a:ext cx="565289" cy="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482F15F-7499-5964-62AC-8F57E1B79B89}"/>
              </a:ext>
            </a:extLst>
          </p:cNvPr>
          <p:cNvCxnSpPr>
            <a:cxnSpLocks/>
          </p:cNvCxnSpPr>
          <p:nvPr/>
        </p:nvCxnSpPr>
        <p:spPr bwMode="auto">
          <a:xfrm flipH="1">
            <a:off x="6063473" y="1556792"/>
            <a:ext cx="1" cy="609206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04EF99-B33F-4576-F05F-066A33373655}"/>
              </a:ext>
            </a:extLst>
          </p:cNvPr>
          <p:cNvSpPr txBox="1"/>
          <p:nvPr/>
        </p:nvSpPr>
        <p:spPr bwMode="auto">
          <a:xfrm>
            <a:off x="8175460" y="981694"/>
            <a:ext cx="3240360" cy="705321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«Совместное дело» -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партнерские проекты, п. 3.2.6.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AE439-835D-AADE-8C6E-BB28A25D1197}"/>
              </a:ext>
            </a:extLst>
          </p:cNvPr>
          <p:cNvSpPr txBox="1"/>
          <p:nvPr/>
        </p:nvSpPr>
        <p:spPr bwMode="auto">
          <a:xfrm>
            <a:off x="4479297" y="2183238"/>
            <a:ext cx="3168352" cy="1274067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«Исследователи»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поисково-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исследовательная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деятельность,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п. 3.2.5.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BB3465-EBCD-945A-20C6-E356E06E5A6B}"/>
              </a:ext>
            </a:extLst>
          </p:cNvPr>
          <p:cNvSpPr/>
          <p:nvPr/>
        </p:nvSpPr>
        <p:spPr bwMode="auto">
          <a:xfrm>
            <a:off x="4297803" y="880450"/>
            <a:ext cx="3312368" cy="770147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600" b="1" kern="1200" dirty="0">
                <a:solidFill>
                  <a:schemeClr val="bg1"/>
                </a:solidFill>
                <a:cs typeface="Arial" panose="020B0604020202020204" pitchFamily="34" charset="0"/>
              </a:rPr>
              <a:t>Направления</a:t>
            </a:r>
            <a:r>
              <a:rPr lang="ru-RU" sz="3600" b="1" kern="1200" dirty="0"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b="1" kern="1200" dirty="0">
              <a:solidFill>
                <a:srgbClr val="3A0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97951" y="944607"/>
            <a:ext cx="3449317" cy="988476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«Хранители»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фондовая работа музейного объединения, п. 3.2.4.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E9ACB6A-7AC2-48F2-88A5-363F4C02FDCD}"/>
              </a:ext>
            </a:extLst>
          </p:cNvPr>
          <p:cNvSpPr/>
          <p:nvPr/>
        </p:nvSpPr>
        <p:spPr bwMode="auto">
          <a:xfrm>
            <a:off x="3751064" y="5849878"/>
            <a:ext cx="7210452" cy="69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1. Паспорт проекта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2. Видеоролик до 5 минут!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08CEE14-F153-44FB-933B-82305C24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22" y="2147549"/>
            <a:ext cx="1937374" cy="13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4" descr="Picture background">
            <a:extLst>
              <a:ext uri="{FF2B5EF4-FFF2-40B4-BE49-F238E27FC236}">
                <a16:creationId xmlns:a16="http://schemas.microsoft.com/office/drawing/2014/main" id="{90AB0974-6B30-4800-B9E6-1FACA8951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744C9A6-91D7-4C85-8B3F-F815D0255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48" y="1962068"/>
            <a:ext cx="2304256" cy="1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4008D15-B5FF-427E-8309-99E343C7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50" y="2350608"/>
            <a:ext cx="2900900" cy="19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D7184-0FFC-4F2E-8933-D9607F5BE21C}"/>
              </a:ext>
            </a:extLst>
          </p:cNvPr>
          <p:cNvSpPr txBox="1"/>
          <p:nvPr/>
        </p:nvSpPr>
        <p:spPr bwMode="auto">
          <a:xfrm>
            <a:off x="6947" y="139165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НОМИНАЦИИ </a:t>
            </a:r>
            <a:r>
              <a:rPr lang="ru-RU" sz="3200" b="1" dirty="0">
                <a:solidFill>
                  <a:schemeClr val="bg1"/>
                </a:solidFill>
                <a:highlight>
                  <a:srgbClr val="FF0000"/>
                </a:highlight>
                <a:cs typeface="Arial" panose="020B0604020202020204" pitchFamily="34" charset="0"/>
              </a:rPr>
              <a:t>специальные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 – п. 3.2.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7E4F4-0F8B-1529-CF19-0BEDA9E15197}"/>
              </a:ext>
            </a:extLst>
          </p:cNvPr>
          <p:cNvSpPr/>
          <p:nvPr/>
        </p:nvSpPr>
        <p:spPr bwMode="auto">
          <a:xfrm>
            <a:off x="401418" y="3618621"/>
            <a:ext cx="1753253" cy="665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Этапы</a:t>
            </a:r>
            <a:r>
              <a:rPr lang="ru-RU" sz="3600" b="1" kern="1200" dirty="0"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874804-C623-F04E-8AED-2EBD4220EE45}"/>
              </a:ext>
            </a:extLst>
          </p:cNvPr>
          <p:cNvSpPr/>
          <p:nvPr/>
        </p:nvSpPr>
        <p:spPr bwMode="auto">
          <a:xfrm>
            <a:off x="202287" y="5849878"/>
            <a:ext cx="3481445" cy="621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28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Формат работы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BFCFA4-4BD7-3DA2-F102-4DE0DE11E04D}"/>
              </a:ext>
            </a:extLst>
          </p:cNvPr>
          <p:cNvSpPr/>
          <p:nvPr/>
        </p:nvSpPr>
        <p:spPr bwMode="auto">
          <a:xfrm>
            <a:off x="218842" y="4650334"/>
            <a:ext cx="2304256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ru-RU" sz="3300" b="1" kern="1200" dirty="0">
                <a:solidFill>
                  <a:srgbClr val="3A0CA3"/>
                </a:solidFill>
                <a:cs typeface="Arial" panose="020B0604020202020204" pitchFamily="34" charset="0"/>
              </a:rPr>
              <a:t>Участники</a:t>
            </a:r>
            <a:r>
              <a:rPr lang="ru-RU" sz="3600" b="1" kern="1200" dirty="0">
                <a:ln>
                  <a:solidFill>
                    <a:schemeClr val="bg2"/>
                  </a:solidFill>
                </a:ln>
                <a:solidFill>
                  <a:srgbClr val="3A0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94EE2C3-1BA8-3BD9-05F1-997F9AA08581}"/>
              </a:ext>
            </a:extLst>
          </p:cNvPr>
          <p:cNvCxnSpPr>
            <a:cxnSpLocks/>
          </p:cNvCxnSpPr>
          <p:nvPr/>
        </p:nvCxnSpPr>
        <p:spPr>
          <a:xfrm flipH="1">
            <a:off x="3560980" y="1479994"/>
            <a:ext cx="1020851" cy="43562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61308EA-8BF2-7343-778C-E6FB9CFB3DB0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7629815" y="1489254"/>
            <a:ext cx="565289" cy="24480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482F15F-7499-5964-62AC-8F57E1B79B89}"/>
              </a:ext>
            </a:extLst>
          </p:cNvPr>
          <p:cNvCxnSpPr>
            <a:cxnSpLocks/>
          </p:cNvCxnSpPr>
          <p:nvPr/>
        </p:nvCxnSpPr>
        <p:spPr bwMode="auto">
          <a:xfrm>
            <a:off x="5991649" y="1734055"/>
            <a:ext cx="0" cy="75233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04EF99-B33F-4576-F05F-066A33373655}"/>
              </a:ext>
            </a:extLst>
          </p:cNvPr>
          <p:cNvSpPr txBox="1"/>
          <p:nvPr/>
        </p:nvSpPr>
        <p:spPr bwMode="auto">
          <a:xfrm>
            <a:off x="8195104" y="1262455"/>
            <a:ext cx="3240360" cy="988476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«В цифре» -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аудиогиды, блоги, виртуальные экскурсии, подкасты, п. 3.2.9.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AE439-835D-AADE-8C6E-BB28A25D1197}"/>
              </a:ext>
            </a:extLst>
          </p:cNvPr>
          <p:cNvSpPr txBox="1"/>
          <p:nvPr/>
        </p:nvSpPr>
        <p:spPr bwMode="auto">
          <a:xfrm>
            <a:off x="3683732" y="2504923"/>
            <a:ext cx="4511372" cy="988476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«Всегда онлайн»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сайт, страница в сети Интернет,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п. 3.2.8.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BB3465-EBCD-945A-20C6-E356E06E5A6B}"/>
              </a:ext>
            </a:extLst>
          </p:cNvPr>
          <p:cNvSpPr/>
          <p:nvPr/>
        </p:nvSpPr>
        <p:spPr bwMode="auto">
          <a:xfrm>
            <a:off x="4317447" y="978317"/>
            <a:ext cx="3312368" cy="1021873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ru-RU" sz="2400" b="1" kern="1200" dirty="0">
                <a:solidFill>
                  <a:schemeClr val="bg1"/>
                </a:solidFill>
                <a:cs typeface="Arial" panose="020B0604020202020204" pitchFamily="34" charset="0"/>
              </a:rPr>
              <a:t>Цифровые технологии  </a:t>
            </a:r>
            <a:endParaRPr lang="ru-RU" sz="11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111663" y="1140262"/>
            <a:ext cx="3449317" cy="1342419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«За пределами осязаемого»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Виртуальная экспозиция музея,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п. 3.2.7.</a:t>
            </a:r>
            <a:endParaRPr lang="ru-RU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FD33C5-D434-4B41-BC20-05DD53761BC2}"/>
              </a:ext>
            </a:extLst>
          </p:cNvPr>
          <p:cNvSpPr/>
          <p:nvPr/>
        </p:nvSpPr>
        <p:spPr bwMode="auto">
          <a:xfrm>
            <a:off x="3751064" y="5849878"/>
            <a:ext cx="7210452" cy="69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1. Паспорт проекта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2. Видеоролик до 5 минут!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A823B2-4FEF-4AA0-848A-66DE422412A7}"/>
              </a:ext>
            </a:extLst>
          </p:cNvPr>
          <p:cNvSpPr/>
          <p:nvPr/>
        </p:nvSpPr>
        <p:spPr bwMode="auto">
          <a:xfrm>
            <a:off x="2176389" y="3778036"/>
            <a:ext cx="9361040" cy="9191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cs typeface="Arial" panose="020B0604020202020204" pitchFamily="34" charset="0"/>
              </a:rPr>
              <a:t>Региональный – ЗАОЧНЫЙ (с 20.01 по 20.02)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</a:rPr>
              <a:t>Победители заочного этапа рекомендуются для участия во Всероссийском этапе конкурса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4201A9-3828-471E-B266-0223ED6F0912}"/>
              </a:ext>
            </a:extLst>
          </p:cNvPr>
          <p:cNvSpPr/>
          <p:nvPr/>
        </p:nvSpPr>
        <p:spPr bwMode="auto">
          <a:xfrm>
            <a:off x="2639615" y="4804678"/>
            <a:ext cx="8434589" cy="770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kern="1200" dirty="0">
                <a:solidFill>
                  <a:schemeClr val="tx1"/>
                </a:solidFill>
                <a:cs typeface="Arial" panose="020B0604020202020204" pitchFamily="34" charset="0"/>
              </a:rPr>
              <a:t>Индивидуальное и коллективное участие (не более 3 человек)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Без учета возрастных групп. </a:t>
            </a:r>
          </a:p>
          <a:p>
            <a:pPr>
              <a:lnSpc>
                <a:spcPct val="120000"/>
              </a:lnSpc>
            </a:pPr>
            <a:r>
              <a:rPr lang="ru-RU" kern="1200" dirty="0">
                <a:solidFill>
                  <a:schemeClr val="tx1"/>
                </a:solidFill>
                <a:cs typeface="Arial" panose="020B0604020202020204" pitchFamily="34" charset="0"/>
              </a:rPr>
              <a:t>Отдельная категория: обучающиеся с ОВЗ и дети-инвалиды </a:t>
            </a:r>
          </a:p>
        </p:txBody>
      </p:sp>
    </p:spTree>
    <p:extLst>
      <p:ext uri="{BB962C8B-B14F-4D97-AF65-F5344CB8AC3E}">
        <p14:creationId xmlns:p14="http://schemas.microsoft.com/office/powerpoint/2010/main" val="320737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695400" y="1340768"/>
            <a:ext cx="10327815" cy="47280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соответствие формата конкурной работы номинации, выбранной теме и требованиям к содержанию, материалам конкурса;</a:t>
            </a:r>
            <a:endParaRPr lang="ru-RU" sz="2000" spc="-1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структурированность, логичность построения видеоролика, материалов конкурсной заявки; </a:t>
            </a:r>
            <a:endParaRPr lang="ru-RU" sz="2000" spc="-1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0" i="0" u="none" strike="noStrike" spc="0" dirty="0"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– личный вклад участника (команды) в развитие музея, подготовке экскурсии или реализацию проекта;</a:t>
            </a:r>
            <a:r>
              <a:rPr lang="ru-RU" sz="20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000" spc="-1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0" i="0" u="none" strike="noStrike" spc="0" dirty="0"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Times New Roman" panose="02020603050405020304" pitchFamily="18" charset="0"/>
              </a:rPr>
              <a:t>– использование музейных материалов в образовательном и воспитательном пространстве образовательной организации;</a:t>
            </a:r>
            <a:endParaRPr lang="ru-RU" sz="2000" spc="-1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spc="-10" dirty="0">
                <a:effectLst/>
                <a:ea typeface="Times New Roman" panose="02020603050405020304" pitchFamily="18" charset="0"/>
              </a:rPr>
              <a:t>–  трансляция опыта, развитие взаимодействия с социальными партнерами;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spc="-10" dirty="0">
                <a:effectLst/>
                <a:ea typeface="Times New Roman" panose="02020603050405020304" pitchFamily="18" charset="0"/>
              </a:rPr>
              <a:t>– техническое качество видеоролика, соблюдение тайминга согласно условию номинации.</a:t>
            </a:r>
            <a:endParaRPr lang="ru-RU" sz="1600" spc="-1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4C45A-FC50-4625-86F9-596FFAEA7FE6}"/>
              </a:ext>
            </a:extLst>
          </p:cNvPr>
          <p:cNvSpPr txBox="1"/>
          <p:nvPr/>
        </p:nvSpPr>
        <p:spPr bwMode="auto">
          <a:xfrm>
            <a:off x="-18877" y="226015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Критерии оценок конкурсных работ </a:t>
            </a:r>
            <a:r>
              <a:rPr lang="ru-RU" sz="3200" dirty="0">
                <a:solidFill>
                  <a:schemeClr val="bg1"/>
                </a:solidFill>
                <a:cs typeface="Arial" panose="020B0604020202020204" pitchFamily="34" charset="0"/>
              </a:rPr>
              <a:t>(заочный этап)</a:t>
            </a:r>
          </a:p>
        </p:txBody>
      </p:sp>
    </p:spTree>
    <p:extLst>
      <p:ext uri="{BB962C8B-B14F-4D97-AF65-F5344CB8AC3E}">
        <p14:creationId xmlns:p14="http://schemas.microsoft.com/office/powerpoint/2010/main" val="5093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953DFB-3A74-AD85-A20F-8AA09DA5E84B}"/>
              </a:ext>
            </a:extLst>
          </p:cNvPr>
          <p:cNvSpPr txBox="1"/>
          <p:nvPr/>
        </p:nvSpPr>
        <p:spPr bwMode="auto">
          <a:xfrm>
            <a:off x="865380" y="1006461"/>
            <a:ext cx="10327815" cy="134241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cs typeface="Arial" panose="020B0604020202020204" pitchFamily="34" charset="0"/>
              </a:rPr>
              <a:t>Не соответствие работы заявленной номинации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cs typeface="Arial" panose="020B0604020202020204" pitchFamily="34" charset="0"/>
              </a:rPr>
              <a:t>Например: в номинации «Музеи» часто представляют экскурсию по музею.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cs typeface="Arial" panose="020B0604020202020204" pitchFamily="34" charset="0"/>
              </a:rPr>
              <a:t>! Требование к номинации «Музей»: представить работу музея по направлениям: поисковой, фондовой, экспозиционной, научной, просветительской работе. 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FEA60-5776-8566-7C0B-A14ACD67696B}"/>
              </a:ext>
            </a:extLst>
          </p:cNvPr>
          <p:cNvSpPr txBox="1"/>
          <p:nvPr/>
        </p:nvSpPr>
        <p:spPr bwMode="auto">
          <a:xfrm>
            <a:off x="865380" y="3516852"/>
            <a:ext cx="10367983" cy="41620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cs typeface="Arial" panose="020B0604020202020204" pitchFamily="34" charset="0"/>
              </a:rPr>
              <a:t>Конкурсная работа подготовлена по требованиям другого конкурса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AE8F4-0DD0-4608-2DFF-CC8D17E46697}"/>
              </a:ext>
            </a:extLst>
          </p:cNvPr>
          <p:cNvSpPr txBox="1"/>
          <p:nvPr/>
        </p:nvSpPr>
        <p:spPr bwMode="auto">
          <a:xfrm>
            <a:off x="865380" y="2544589"/>
            <a:ext cx="9924716" cy="7403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cs typeface="Arial" panose="020B0604020202020204" pitchFamily="34" charset="0"/>
              </a:rPr>
              <a:t>Представление работы руководителем музея, а не учащимися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cs typeface="Arial" panose="020B0604020202020204" pitchFamily="34" charset="0"/>
              </a:rPr>
              <a:t>!Участники – обучающиеся образовательной организации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039768-5E9A-6CA2-E352-BB0C85FF8028}"/>
              </a:ext>
            </a:extLst>
          </p:cNvPr>
          <p:cNvSpPr txBox="1"/>
          <p:nvPr/>
        </p:nvSpPr>
        <p:spPr bwMode="auto">
          <a:xfrm>
            <a:off x="865380" y="5251141"/>
            <a:ext cx="10339833" cy="77014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cs typeface="Arial" panose="020B0604020202020204" pitchFamily="34" charset="0"/>
              </a:rPr>
              <a:t>Отсутствие обратной связи, интерактивности</a:t>
            </a:r>
            <a:r>
              <a:rPr lang="ru-RU" sz="2000" dirty="0">
                <a:cs typeface="Arial" panose="020B0604020202020204" pitchFamily="34" charset="0"/>
              </a:rPr>
              <a:t>, вовлечения заинтересованных групп, аудитории в процессе создания и представления конкурсной работы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FDD4D-3144-67A2-D01D-04A793226EA4}"/>
              </a:ext>
            </a:extLst>
          </p:cNvPr>
          <p:cNvSpPr txBox="1"/>
          <p:nvPr/>
        </p:nvSpPr>
        <p:spPr bwMode="auto">
          <a:xfrm>
            <a:off x="865380" y="4240079"/>
            <a:ext cx="10339833" cy="7730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cs typeface="Arial" panose="020B0604020202020204" pitchFamily="34" charset="0"/>
              </a:rPr>
              <a:t>Не подготовленность участника. </a:t>
            </a:r>
            <a:r>
              <a:rPr lang="ru-RU" sz="2000" dirty="0">
                <a:cs typeface="Arial" panose="020B0604020202020204" pitchFamily="34" charset="0"/>
              </a:rPr>
              <a:t>Чтение экскурсии с листа, невыразительность, грамматические и стилистические ошибки в речи.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4C45A-FC50-4625-86F9-596FFAEA7FE6}"/>
              </a:ext>
            </a:extLst>
          </p:cNvPr>
          <p:cNvSpPr txBox="1"/>
          <p:nvPr/>
        </p:nvSpPr>
        <p:spPr bwMode="auto">
          <a:xfrm>
            <a:off x="-18877" y="226015"/>
            <a:ext cx="12096328" cy="610488"/>
          </a:xfrm>
          <a:prstGeom prst="rect">
            <a:avLst/>
          </a:prstGeom>
          <a:solidFill>
            <a:srgbClr val="3A0CA3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Типичные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2805182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242424"/>
      </a:dk1>
      <a:lt1>
        <a:srgbClr val="FFFFFF"/>
      </a:lt1>
      <a:dk2>
        <a:srgbClr val="FFFFFF"/>
      </a:dk2>
      <a:lt2>
        <a:srgbClr val="3A0CA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aleway ExtraBold"/>
        <a:ea typeface="Arial"/>
        <a:cs typeface="Arial"/>
      </a:majorFont>
      <a:minorFont>
        <a:latin typeface="Ralewa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rgbClr val="3A0CA3"/>
        </a:solidFill>
      </a:spPr>
      <a:bodyPr wrap="square">
        <a:spAutoFit/>
      </a:bodyPr>
      <a:lstStyle>
        <a:defPPr algn="just">
          <a:lnSpc>
            <a:spcPct val="115000"/>
          </a:lnSpc>
          <a:spcAft>
            <a:spcPts val="0"/>
          </a:spcAft>
          <a:defRPr sz="3200" b="1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4440</TotalTime>
  <Words>1167</Words>
  <Application>Microsoft Office PowerPoint</Application>
  <DocSecurity>0</DocSecurity>
  <PresentationFormat>Широкоэкранный</PresentationFormat>
  <Paragraphs>152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Raleway</vt:lpstr>
      <vt:lpstr>Raleway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Вега</dc:creator>
  <cp:lastModifiedBy>Вега</cp:lastModifiedBy>
  <cp:revision>176</cp:revision>
  <dcterms:created xsi:type="dcterms:W3CDTF">2022-09-06T16:38:13Z</dcterms:created>
  <dcterms:modified xsi:type="dcterms:W3CDTF">2024-11-15T08:28:57Z</dcterms:modified>
  <dc:identifier/>
  <dc:language/>
  <cp:version/>
</cp:coreProperties>
</file>